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8" d="100"/>
          <a:sy n="98" d="100"/>
        </p:scale>
        <p:origin x="-354" y="9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DA2DAF0-57C5-4821-8A35-47C4DE7DEA18}" type="datetimeFigureOut">
              <a:rPr lang="en-US" smtClean="0"/>
              <a:t>7/17/2009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4FB780-ABEF-42D7-AED7-4BDE7A04E08E}"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A2DAF0-57C5-4821-8A35-47C4DE7DEA18}" type="datetimeFigureOut">
              <a:rPr lang="en-US" smtClean="0"/>
              <a:t>7/17/2009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4FB780-ABEF-42D7-AED7-4BDE7A04E0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A2DAF0-57C5-4821-8A35-47C4DE7DEA18}" type="datetimeFigureOut">
              <a:rPr lang="en-US" smtClean="0"/>
              <a:t>7/17/2009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174FB780-ABEF-42D7-AED7-4BDE7A04E0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DA2DAF0-57C5-4821-8A35-47C4DE7DEA18}" type="datetimeFigureOut">
              <a:rPr lang="en-US" smtClean="0"/>
              <a:t>7/17/2009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4FB780-ABEF-42D7-AED7-4BDE7A04E0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DA2DAF0-57C5-4821-8A35-47C4DE7DEA18}" type="datetimeFigureOut">
              <a:rPr lang="en-US" smtClean="0"/>
              <a:t>7/17/2009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4FB780-ABEF-42D7-AED7-4BDE7A04E08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DA2DAF0-57C5-4821-8A35-47C4DE7DEA18}" type="datetimeFigureOut">
              <a:rPr lang="en-US" smtClean="0"/>
              <a:t>7/17/2009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4FB780-ABEF-42D7-AED7-4BDE7A04E0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DA2DAF0-57C5-4821-8A35-47C4DE7DEA18}" type="datetimeFigureOut">
              <a:rPr lang="en-US" smtClean="0"/>
              <a:t>7/17/2009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4FB780-ABEF-42D7-AED7-4BDE7A04E0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DA2DAF0-57C5-4821-8A35-47C4DE7DEA18}" type="datetimeFigureOut">
              <a:rPr lang="en-US" smtClean="0"/>
              <a:t>7/17/2009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4FB780-ABEF-42D7-AED7-4BDE7A04E0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A2DAF0-57C5-4821-8A35-47C4DE7DEA18}" type="datetimeFigureOut">
              <a:rPr lang="en-US" smtClean="0"/>
              <a:t>7/17/2009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4FB780-ABEF-42D7-AED7-4BDE7A04E0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DA2DAF0-57C5-4821-8A35-47C4DE7DEA18}" type="datetimeFigureOut">
              <a:rPr lang="en-US" smtClean="0"/>
              <a:t>7/17/2009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4FB780-ABEF-42D7-AED7-4BDE7A04E08E}"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DA2DAF0-57C5-4821-8A35-47C4DE7DEA18}" type="datetimeFigureOut">
              <a:rPr lang="en-US" smtClean="0"/>
              <a:t>7/17/2009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174FB780-ABEF-42D7-AED7-4BDE7A04E08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DA2DAF0-57C5-4821-8A35-47C4DE7DEA18}" type="datetimeFigureOut">
              <a:rPr lang="en-US" smtClean="0"/>
              <a:t>7/17/2009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74FB780-ABEF-42D7-AED7-4BDE7A04E08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Perceived Attributes of Innovations</a:t>
            </a:r>
            <a:endParaRPr lang="en-US" dirty="0"/>
          </a:p>
        </p:txBody>
      </p:sp>
      <p:sp>
        <p:nvSpPr>
          <p:cNvPr id="5" name="Text Placeholder 4"/>
          <p:cNvSpPr>
            <a:spLocks noGrp="1"/>
          </p:cNvSpPr>
          <p:nvPr>
            <p:ph idx="1"/>
          </p:nvPr>
        </p:nvSpPr>
        <p:spPr/>
        <p:txBody>
          <a:bodyPr>
            <a:normAutofit/>
          </a:bodyPr>
          <a:lstStyle/>
          <a:p>
            <a:pPr indent="0">
              <a:buNone/>
            </a:pPr>
            <a:r>
              <a:rPr lang="en-US" b="1" dirty="0" smtClean="0"/>
              <a:t>Who will be the innovators and early adopters of podcasting K-12  education ?</a:t>
            </a:r>
          </a:p>
          <a:p>
            <a:pPr indent="0">
              <a:buNone/>
            </a:pPr>
            <a:endParaRPr lang="en-US" dirty="0" smtClean="0"/>
          </a:p>
          <a:p>
            <a:pPr indent="0">
              <a:buNone/>
            </a:pPr>
            <a:r>
              <a:rPr lang="en-US" dirty="0" smtClean="0"/>
              <a:t>The innovators  of podcasting in K-12 will be educators who embrace educational technology and who have an active instructional technology team in their school and district.  The early adopters will also be found among this group of educators.</a:t>
            </a:r>
          </a:p>
          <a:p>
            <a:pPr indent="0">
              <a:buNone/>
            </a:pPr>
            <a:endParaRPr lang="en-US" dirty="0" smtClean="0"/>
          </a:p>
          <a:p>
            <a:pPr indent="0">
              <a:buNone/>
            </a:pPr>
            <a:endParaRPr lang="en-US" dirty="0" smtClean="0"/>
          </a:p>
          <a:p>
            <a:pPr indent="0">
              <a:buNone/>
            </a:pPr>
            <a:endParaRPr lang="en-US" dirty="0" smtClean="0"/>
          </a:p>
          <a:p>
            <a:pPr indent="0">
              <a:buNone/>
            </a:pP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Perceived Attributes of Innovations</a:t>
            </a:r>
            <a:endParaRPr lang="en-US" dirty="0"/>
          </a:p>
        </p:txBody>
      </p:sp>
      <p:sp>
        <p:nvSpPr>
          <p:cNvPr id="3" name="Content Placeholder 2"/>
          <p:cNvSpPr>
            <a:spLocks noGrp="1"/>
          </p:cNvSpPr>
          <p:nvPr>
            <p:ph idx="1"/>
          </p:nvPr>
        </p:nvSpPr>
        <p:spPr/>
        <p:txBody>
          <a:bodyPr>
            <a:normAutofit fontScale="47500" lnSpcReduction="20000"/>
          </a:bodyPr>
          <a:lstStyle/>
          <a:p>
            <a:pPr indent="0">
              <a:buNone/>
            </a:pPr>
            <a:r>
              <a:rPr lang="en-US" sz="5100" b="1" dirty="0" smtClean="0"/>
              <a:t>What strategies are the most persuasive in convincing them to adopt the innovation?</a:t>
            </a:r>
          </a:p>
          <a:p>
            <a:pPr indent="0">
              <a:buNone/>
            </a:pPr>
            <a:endParaRPr lang="en-US" dirty="0" smtClean="0"/>
          </a:p>
          <a:p>
            <a:pPr indent="0">
              <a:buNone/>
            </a:pPr>
            <a:r>
              <a:rPr lang="en-US" sz="3800" dirty="0" smtClean="0"/>
              <a:t>In education, the buzz is all around “Adequate Yearly Progress.”  In the quest to meet this mark, focusing on the relative advantage (benefits) and the compatibility of the innovation is the key to convincing school systems to adopt this educational technology. In a rate of adoption diffusion study by Harris and Park (2008), the authors cite the following benefits of podcasting in an educational setting:</a:t>
            </a:r>
          </a:p>
          <a:p>
            <a:pPr lvl="1"/>
            <a:r>
              <a:rPr lang="en-US" sz="3400" dirty="0" smtClean="0"/>
              <a:t>Communication and interaction with students</a:t>
            </a:r>
          </a:p>
          <a:p>
            <a:pPr lvl="1"/>
            <a:r>
              <a:rPr lang="en-US" sz="3400" dirty="0" smtClean="0"/>
              <a:t>Lectures with the facility to emphasize information</a:t>
            </a:r>
          </a:p>
          <a:p>
            <a:pPr lvl="1"/>
            <a:r>
              <a:rPr lang="en-US" sz="3400" dirty="0" smtClean="0"/>
              <a:t>Satisfy individual needs of knowledge ownership</a:t>
            </a:r>
          </a:p>
          <a:p>
            <a:pPr lvl="1"/>
            <a:r>
              <a:rPr lang="en-US" sz="3400" dirty="0" smtClean="0"/>
              <a:t>Flexibility and affordability</a:t>
            </a:r>
          </a:p>
          <a:p>
            <a:pPr lvl="1"/>
            <a:r>
              <a:rPr lang="en-US" sz="3400" dirty="0" smtClean="0"/>
              <a:t>Repeated learning</a:t>
            </a:r>
          </a:p>
          <a:p>
            <a:pPr lvl="1"/>
            <a:r>
              <a:rPr lang="en-US" sz="3400" dirty="0" smtClean="0"/>
              <a:t>Opportunities for effective use of time</a:t>
            </a:r>
          </a:p>
          <a:p>
            <a:pPr lvl="1">
              <a:buNone/>
            </a:pPr>
            <a:endParaRPr lang="en-US" dirty="0" smtClean="0"/>
          </a:p>
          <a:p>
            <a:pPr lvl="1">
              <a:buNone/>
            </a:pPr>
            <a:r>
              <a:rPr lang="en-US" dirty="0" smtClean="0"/>
              <a:t>Reference:</a:t>
            </a:r>
          </a:p>
          <a:p>
            <a:pPr lvl="1">
              <a:buNone/>
            </a:pPr>
            <a:r>
              <a:rPr lang="en-US" dirty="0" smtClean="0"/>
              <a:t>Harris, H. &amp; Park, S. (2008).  Educational uses of podcasting.  British Journal of Educational Technology, </a:t>
            </a:r>
            <a:r>
              <a:rPr lang="en-US" i="1" dirty="0" smtClean="0"/>
              <a:t>49</a:t>
            </a:r>
            <a:r>
              <a:rPr lang="en-US" dirty="0" smtClean="0"/>
              <a:t>(3), 548 – 551.  Retrieved June 12, 2009 from Academic Search Premier database.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Perceived Attributes of Innovations</a:t>
            </a:r>
            <a:endParaRPr lang="en-US" dirty="0"/>
          </a:p>
        </p:txBody>
      </p:sp>
      <p:sp>
        <p:nvSpPr>
          <p:cNvPr id="3" name="Text Placeholder 2"/>
          <p:cNvSpPr>
            <a:spLocks noGrp="1"/>
          </p:cNvSpPr>
          <p:nvPr>
            <p:ph idx="1"/>
          </p:nvPr>
        </p:nvSpPr>
        <p:spPr/>
        <p:txBody>
          <a:bodyPr>
            <a:normAutofit fontScale="70000" lnSpcReduction="20000"/>
          </a:bodyPr>
          <a:lstStyle/>
          <a:p>
            <a:pPr indent="-457200"/>
            <a:r>
              <a:rPr lang="en-US" dirty="0" smtClean="0"/>
              <a:t>Who will be the laggards in terms of rejecting the innovation?</a:t>
            </a:r>
          </a:p>
          <a:p>
            <a:pPr indent="0">
              <a:buNone/>
            </a:pPr>
            <a:r>
              <a:rPr lang="en-US" dirty="0" smtClean="0"/>
              <a:t>The laggards, unfortunately, will be found in the school systems that need the innovation the most.  These are the schools that have had difficulty meeting all indicators needed for AYP because of subgroups that have been unsuccessful over the years.</a:t>
            </a:r>
          </a:p>
          <a:p>
            <a:pPr indent="-457200">
              <a:buNone/>
            </a:pPr>
            <a:endParaRPr lang="en-US" dirty="0" smtClean="0"/>
          </a:p>
          <a:p>
            <a:pPr indent="-457200"/>
            <a:r>
              <a:rPr lang="en-US" dirty="0" smtClean="0"/>
              <a:t>What strategies would be best to help move them toward adoption</a:t>
            </a:r>
            <a:r>
              <a:rPr lang="en-US" dirty="0" smtClean="0"/>
              <a:t>?</a:t>
            </a:r>
          </a:p>
          <a:p>
            <a:pPr indent="0">
              <a:buNone/>
            </a:pPr>
            <a:r>
              <a:rPr lang="en-US" dirty="0" smtClean="0"/>
              <a:t>To move this group of adopters who by definition are “suspicious of innovation…[and] their resources are limited and they must be certain that a new idea will not fail before they can adopt”, the successes of the innovations with similar subgroups must be determined.</a:t>
            </a:r>
          </a:p>
          <a:p>
            <a:pPr indent="0">
              <a:buNone/>
            </a:pPr>
            <a:endParaRPr lang="en-US" dirty="0" smtClean="0"/>
          </a:p>
          <a:p>
            <a:pPr indent="0">
              <a:buNone/>
            </a:pPr>
            <a:r>
              <a:rPr lang="en-US" i="1" dirty="0" smtClean="0">
                <a:solidFill>
                  <a:srgbClr val="FF0000"/>
                </a:solidFill>
              </a:rPr>
              <a:t>More strategies to be added…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Perceived Attributes of Innovations</a:t>
            </a:r>
            <a:endParaRPr lang="en-US" dirty="0"/>
          </a:p>
        </p:txBody>
      </p:sp>
      <p:sp>
        <p:nvSpPr>
          <p:cNvPr id="3" name="Text Placeholder 2"/>
          <p:cNvSpPr>
            <a:spLocks noGrp="1"/>
          </p:cNvSpPr>
          <p:nvPr>
            <p:ph idx="1"/>
          </p:nvPr>
        </p:nvSpPr>
        <p:spPr/>
        <p:txBody>
          <a:bodyPr/>
          <a:lstStyle/>
          <a:p>
            <a:pPr indent="0">
              <a:buNone/>
            </a:pPr>
            <a:r>
              <a:rPr lang="en-US" dirty="0" smtClean="0"/>
              <a:t>Which combination of attributes would be best for helping podcasting meet critical mass in education?</a:t>
            </a:r>
          </a:p>
          <a:p>
            <a:pPr indent="0">
              <a:buNone/>
            </a:pPr>
            <a:endParaRPr lang="en-US" dirty="0" smtClean="0"/>
          </a:p>
          <a:p>
            <a:pPr indent="0">
              <a:buNone/>
            </a:pPr>
            <a:r>
              <a:rPr lang="en-US" i="1" dirty="0" smtClean="0">
                <a:solidFill>
                  <a:srgbClr val="FF0000"/>
                </a:solidFill>
              </a:rPr>
              <a:t>Still working on the answer to this question…</a:t>
            </a:r>
            <a:endParaRPr lang="en-US" i="1" dirty="0">
              <a:solidFill>
                <a:srgbClr val="FF0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27</TotalTime>
  <Words>378</Words>
  <Application>Microsoft Office PowerPoint</Application>
  <PresentationFormat>On-screen Show (4:3)</PresentationFormat>
  <Paragraphs>31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Module</vt:lpstr>
      <vt:lpstr>Perceived Attributes of Innovations</vt:lpstr>
      <vt:lpstr>Perceived Attributes of Innovations</vt:lpstr>
      <vt:lpstr>Perceived Attributes of Innovations</vt:lpstr>
      <vt:lpstr>Perceived Attributes of Innovations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Angela Finley</dc:creator>
  <cp:lastModifiedBy>Angela Finley</cp:lastModifiedBy>
  <cp:revision>7</cp:revision>
  <dcterms:created xsi:type="dcterms:W3CDTF">2009-07-17T12:41:09Z</dcterms:created>
  <dcterms:modified xsi:type="dcterms:W3CDTF">2009-07-17T13:08:14Z</dcterms:modified>
</cp:coreProperties>
</file>